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43" d="100"/>
          <a:sy n="143" d="100"/>
        </p:scale>
        <p:origin x="12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-bast-app\Sdileni\Spolecna\Ivu&#353;ka\Grafy%20pro%20&#382;&#225;dosti%20o%20informa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server-bast-app\Sdileni\Spolecna\Ivu&#353;ka\Grafy%20pro%20&#382;&#225;dosti%20o%20informa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dirty="0"/>
              <a:t>Celkový</a:t>
            </a:r>
            <a:r>
              <a:rPr lang="cs-CZ" baseline="0" dirty="0"/>
              <a:t> počet žádostí během let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souhrn!$A$33</c:f>
              <c:strCache>
                <c:ptCount val="1"/>
                <c:pt idx="0">
                  <c:v>mimo Bašť</c:v>
                </c:pt>
              </c:strCache>
            </c:strRef>
          </c:tx>
          <c:spPr>
            <a:solidFill>
              <a:srgbClr val="FFCC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souhrn!$B$32:$J$32</c:f>
              <c:strCache>
                <c:ptCount val="9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celkem</c:v>
                </c:pt>
              </c:strCache>
            </c:strRef>
          </c:cat>
          <c:val>
            <c:numRef>
              <c:f>souhrn!$B$33:$J$33</c:f>
              <c:numCache>
                <c:formatCode>General</c:formatCode>
                <c:ptCount val="9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5</c:v>
                </c:pt>
                <c:pt idx="7">
                  <c:v>0</c:v>
                </c:pt>
                <c:pt idx="8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F0-4B18-83BE-66F4ADE1514A}"/>
            </c:ext>
          </c:extLst>
        </c:ser>
        <c:ser>
          <c:idx val="1"/>
          <c:order val="1"/>
          <c:tx>
            <c:strRef>
              <c:f>souhrn!$A$34</c:f>
              <c:strCache>
                <c:ptCount val="1"/>
                <c:pt idx="0">
                  <c:v>Bašť</c:v>
                </c:pt>
              </c:strCache>
            </c:strRef>
          </c:tx>
          <c:spPr>
            <a:solidFill>
              <a:srgbClr val="0066FF"/>
            </a:solidFill>
            <a:ln>
              <a:noFill/>
            </a:ln>
            <a:effectLst/>
            <a:sp3d/>
          </c:spPr>
          <c:invertIfNegative val="0"/>
          <c:dLbls>
            <c:dLbl>
              <c:idx val="8"/>
              <c:tx>
                <c:rich>
                  <a:bodyPr/>
                  <a:lstStyle/>
                  <a:p>
                    <a:fld id="{35476751-349D-43DA-8D18-02FF3478E279}" type="VALUE">
                      <a:rPr lang="en-US">
                        <a:solidFill>
                          <a:schemeClr val="bg1"/>
                        </a:solidFill>
                      </a:rPr>
                      <a:pPr/>
                      <a:t>[HODNOTA]</a:t>
                    </a:fld>
                    <a:endParaRPr lang="cs-CZ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9F0-4B18-83BE-66F4ADE151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souhrn!$B$32:$J$32</c:f>
              <c:strCache>
                <c:ptCount val="9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celkem</c:v>
                </c:pt>
              </c:strCache>
            </c:strRef>
          </c:cat>
          <c:val>
            <c:numRef>
              <c:f>souhrn!$B$34:$J$34</c:f>
              <c:numCache>
                <c:formatCode>General</c:formatCode>
                <c:ptCount val="9"/>
                <c:pt idx="0">
                  <c:v>5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13</c:v>
                </c:pt>
                <c:pt idx="5">
                  <c:v>20</c:v>
                </c:pt>
                <c:pt idx="6">
                  <c:v>13</c:v>
                </c:pt>
                <c:pt idx="7">
                  <c:v>3</c:v>
                </c:pt>
                <c:pt idx="8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F0-4B18-83BE-66F4ADE1514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36386719"/>
        <c:axId val="836393919"/>
        <c:axId val="0"/>
      </c:bar3DChart>
      <c:catAx>
        <c:axId val="83638671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/>
                  <a:t>roky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36393919"/>
        <c:crosses val="autoZero"/>
        <c:auto val="1"/>
        <c:lblAlgn val="ctr"/>
        <c:lblOffset val="100"/>
        <c:noMultiLvlLbl val="0"/>
      </c:catAx>
      <c:valAx>
        <c:axId val="836393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600"/>
                  <a:t>Celkový</a:t>
                </a:r>
                <a:r>
                  <a:rPr lang="cs-CZ" sz="1600" baseline="0"/>
                  <a:t> počet</a:t>
                </a:r>
                <a:endParaRPr lang="cs-CZ" sz="16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83638671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39066783318754"/>
          <c:y val="0.91970115889169957"/>
          <c:w val="0.34257917760279966"/>
          <c:h val="7.21188837643090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600" dirty="0"/>
              <a:t>Počet</a:t>
            </a:r>
            <a:r>
              <a:rPr lang="cs-CZ" sz="1600" baseline="0" dirty="0"/>
              <a:t> žadatelů a jejich žádostí v průběhu let</a:t>
            </a:r>
            <a:endParaRPr lang="cs-CZ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souhrn!$B$6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rgbClr val="99FF3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souhrn!$C$6:$J$6</c:f>
              <c:numCache>
                <c:formatCode>General</c:formatCode>
                <c:ptCount val="8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B3-4E3B-A6D9-1A1AC3110ACD}"/>
            </c:ext>
          </c:extLst>
        </c:ser>
        <c:ser>
          <c:idx val="1"/>
          <c:order val="1"/>
          <c:tx>
            <c:strRef>
              <c:f>souhrn!$B$7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rgbClr val="6699FF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souhrn!$C$7:$J$7</c:f>
              <c:numCache>
                <c:formatCode>General</c:formatCode>
                <c:ptCount val="8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B3-4E3B-A6D9-1A1AC3110ACD}"/>
            </c:ext>
          </c:extLst>
        </c:ser>
        <c:ser>
          <c:idx val="2"/>
          <c:order val="2"/>
          <c:tx>
            <c:strRef>
              <c:f>souhrn!$B$8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rgbClr val="FF5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souhrn!$C$8:$J$8</c:f>
              <c:numCache>
                <c:formatCode>General</c:formatCode>
                <c:ptCount val="8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B3-4E3B-A6D9-1A1AC3110ACD}"/>
            </c:ext>
          </c:extLst>
        </c:ser>
        <c:ser>
          <c:idx val="3"/>
          <c:order val="3"/>
          <c:tx>
            <c:strRef>
              <c:f>souhrn!$B$9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souhrn!$C$9:$J$9</c:f>
              <c:numCache>
                <c:formatCode>General</c:formatCode>
                <c:ptCount val="8"/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B3-4E3B-A6D9-1A1AC3110ACD}"/>
            </c:ext>
          </c:extLst>
        </c:ser>
        <c:ser>
          <c:idx val="4"/>
          <c:order val="4"/>
          <c:tx>
            <c:strRef>
              <c:f>souhrn!$B$10</c:f>
              <c:strCache>
                <c:ptCount val="1"/>
                <c:pt idx="0">
                  <c:v>E</c:v>
                </c:pt>
              </c:strCache>
            </c:strRef>
          </c:tx>
          <c:spPr>
            <a:solidFill>
              <a:srgbClr val="FF66FF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souhrn!$C$10:$J$10</c:f>
              <c:numCache>
                <c:formatCode>General</c:formatCode>
                <c:ptCount val="8"/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B3-4E3B-A6D9-1A1AC3110ACD}"/>
            </c:ext>
          </c:extLst>
        </c:ser>
        <c:ser>
          <c:idx val="5"/>
          <c:order val="5"/>
          <c:tx>
            <c:strRef>
              <c:f>souhrn!$B$11</c:f>
              <c:strCache>
                <c:ptCount val="1"/>
                <c:pt idx="0">
                  <c:v>F</c:v>
                </c:pt>
              </c:strCache>
            </c:strRef>
          </c:tx>
          <c:spPr>
            <a:solidFill>
              <a:srgbClr val="70AD4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souhrn!$C$11:$J$11</c:f>
              <c:numCache>
                <c:formatCode>General</c:formatCode>
                <c:ptCount val="8"/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CB3-4E3B-A6D9-1A1AC3110ACD}"/>
            </c:ext>
          </c:extLst>
        </c:ser>
        <c:ser>
          <c:idx val="6"/>
          <c:order val="6"/>
          <c:tx>
            <c:strRef>
              <c:f>souhrn!$B$12</c:f>
              <c:strCache>
                <c:ptCount val="1"/>
                <c:pt idx="0">
                  <c:v>G</c:v>
                </c:pt>
              </c:strCache>
            </c:strRef>
          </c:tx>
          <c:spPr>
            <a:solidFill>
              <a:srgbClr val="264478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souhrn!$C$12:$J$12</c:f>
              <c:numCache>
                <c:formatCode>General</c:formatCode>
                <c:ptCount val="8"/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B3-4E3B-A6D9-1A1AC3110ACD}"/>
            </c:ext>
          </c:extLst>
        </c:ser>
        <c:ser>
          <c:idx val="7"/>
          <c:order val="7"/>
          <c:tx>
            <c:strRef>
              <c:f>souhrn!$B$13</c:f>
              <c:strCache>
                <c:ptCount val="1"/>
                <c:pt idx="0">
                  <c:v>H</c:v>
                </c:pt>
              </c:strCache>
            </c:strRef>
          </c:tx>
          <c:spPr>
            <a:solidFill>
              <a:srgbClr val="9E480E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souhrn!$C$13:$J$13</c:f>
              <c:numCache>
                <c:formatCode>General</c:formatCode>
                <c:ptCount val="8"/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CB3-4E3B-A6D9-1A1AC3110ACD}"/>
            </c:ext>
          </c:extLst>
        </c:ser>
        <c:ser>
          <c:idx val="8"/>
          <c:order val="8"/>
          <c:tx>
            <c:strRef>
              <c:f>souhrn!$B$14</c:f>
              <c:strCache>
                <c:ptCount val="1"/>
                <c:pt idx="0">
                  <c:v>I</c:v>
                </c:pt>
              </c:strCache>
            </c:strRef>
          </c:tx>
          <c:spPr>
            <a:solidFill>
              <a:srgbClr val="00CC6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souhrn!$C$14:$J$14</c:f>
              <c:numCache>
                <c:formatCode>General</c:formatCode>
                <c:ptCount val="8"/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CB3-4E3B-A6D9-1A1AC3110ACD}"/>
            </c:ext>
          </c:extLst>
        </c:ser>
        <c:ser>
          <c:idx val="9"/>
          <c:order val="9"/>
          <c:tx>
            <c:strRef>
              <c:f>souhrn!$B$15</c:f>
              <c:strCache>
                <c:ptCount val="1"/>
                <c:pt idx="0">
                  <c:v>J</c:v>
                </c:pt>
              </c:strCache>
            </c:strRef>
          </c:tx>
          <c:spPr>
            <a:solidFill>
              <a:srgbClr val="0066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souhrn!$C$15:$J$15</c:f>
              <c:numCache>
                <c:formatCode>General</c:formatCode>
                <c:ptCount val="8"/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CB3-4E3B-A6D9-1A1AC3110ACD}"/>
            </c:ext>
          </c:extLst>
        </c:ser>
        <c:ser>
          <c:idx val="10"/>
          <c:order val="10"/>
          <c:tx>
            <c:strRef>
              <c:f>souhrn!$B$16</c:f>
              <c:strCache>
                <c:ptCount val="1"/>
                <c:pt idx="0">
                  <c:v>K</c:v>
                </c:pt>
              </c:strCache>
            </c:strRef>
          </c:tx>
          <c:spPr>
            <a:solidFill>
              <a:srgbClr val="99663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souhrn!$C$16:$J$16</c:f>
              <c:numCache>
                <c:formatCode>General</c:formatCode>
                <c:ptCount val="8"/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CB3-4E3B-A6D9-1A1AC3110ACD}"/>
            </c:ext>
          </c:extLst>
        </c:ser>
        <c:ser>
          <c:idx val="11"/>
          <c:order val="11"/>
          <c:tx>
            <c:strRef>
              <c:f>souhrn!$B$17</c:f>
              <c:strCache>
                <c:ptCount val="1"/>
                <c:pt idx="0">
                  <c:v>L</c:v>
                </c:pt>
              </c:strCache>
            </c:strRef>
          </c:tx>
          <c:spPr>
            <a:solidFill>
              <a:srgbClr val="0000FF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souhrn!$C$17:$J$17</c:f>
              <c:numCache>
                <c:formatCode>General</c:formatCode>
                <c:ptCount val="8"/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CB3-4E3B-A6D9-1A1AC3110ACD}"/>
            </c:ext>
          </c:extLst>
        </c:ser>
        <c:ser>
          <c:idx val="12"/>
          <c:order val="12"/>
          <c:tx>
            <c:strRef>
              <c:f>souhrn!$B$18</c:f>
              <c:strCache>
                <c:ptCount val="1"/>
                <c:pt idx="0">
                  <c:v>M</c:v>
                </c:pt>
              </c:strCache>
            </c:strRef>
          </c:tx>
          <c:spPr>
            <a:solidFill>
              <a:srgbClr val="00808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souhrn!$C$18:$J$18</c:f>
              <c:numCache>
                <c:formatCode>General</c:formatCode>
                <c:ptCount val="8"/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CB3-4E3B-A6D9-1A1AC3110ACD}"/>
            </c:ext>
          </c:extLst>
        </c:ser>
        <c:ser>
          <c:idx val="13"/>
          <c:order val="13"/>
          <c:tx>
            <c:strRef>
              <c:f>souhrn!$B$19</c:f>
              <c:strCache>
                <c:ptCount val="1"/>
                <c:pt idx="0">
                  <c:v>N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souhrn!$C$19:$J$19</c:f>
              <c:numCache>
                <c:formatCode>General</c:formatCode>
                <c:ptCount val="8"/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ECB3-4E3B-A6D9-1A1AC3110ACD}"/>
            </c:ext>
          </c:extLst>
        </c:ser>
        <c:ser>
          <c:idx val="14"/>
          <c:order val="14"/>
          <c:tx>
            <c:strRef>
              <c:f>souhrn!$B$20</c:f>
              <c:strCache>
                <c:ptCount val="1"/>
                <c:pt idx="0">
                  <c:v>O</c:v>
                </c:pt>
              </c:strCache>
            </c:strRef>
          </c:tx>
          <c:spPr>
            <a:solidFill>
              <a:srgbClr val="80008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souhrn!$C$20:$J$20</c:f>
              <c:numCache>
                <c:formatCode>General</c:formatCode>
                <c:ptCount val="8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CB3-4E3B-A6D9-1A1AC3110ACD}"/>
            </c:ext>
          </c:extLst>
        </c:ser>
        <c:ser>
          <c:idx val="15"/>
          <c:order val="15"/>
          <c:tx>
            <c:strRef>
              <c:f>souhrn!$B$21</c:f>
              <c:strCache>
                <c:ptCount val="1"/>
                <c:pt idx="0">
                  <c:v>P</c:v>
                </c:pt>
              </c:strCache>
            </c:strRef>
          </c:tx>
          <c:spPr>
            <a:solidFill>
              <a:srgbClr val="00FFCC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souhrn!$C$21:$J$21</c:f>
              <c:numCache>
                <c:formatCode>General</c:formatCode>
                <c:ptCount val="8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ECB3-4E3B-A6D9-1A1AC3110ACD}"/>
            </c:ext>
          </c:extLst>
        </c:ser>
        <c:ser>
          <c:idx val="16"/>
          <c:order val="16"/>
          <c:tx>
            <c:strRef>
              <c:f>souhrn!$B$22</c:f>
              <c:strCache>
                <c:ptCount val="1"/>
                <c:pt idx="0">
                  <c:v>Q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souhrn!$C$22:$J$22</c:f>
              <c:numCache>
                <c:formatCode>General</c:formatCode>
                <c:ptCount val="8"/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CB3-4E3B-A6D9-1A1AC3110ACD}"/>
            </c:ext>
          </c:extLst>
        </c:ser>
        <c:ser>
          <c:idx val="17"/>
          <c:order val="17"/>
          <c:tx>
            <c:strRef>
              <c:f>souhrn!$B$23</c:f>
              <c:strCache>
                <c:ptCount val="1"/>
                <c:pt idx="0">
                  <c:v>R</c:v>
                </c:pt>
              </c:strCache>
            </c:strRef>
          </c:tx>
          <c:spPr>
            <a:solidFill>
              <a:srgbClr val="CCFFCC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souhrn!$C$23:$J$23</c:f>
              <c:numCache>
                <c:formatCode>General</c:formatCode>
                <c:ptCount val="8"/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CB3-4E3B-A6D9-1A1AC3110ACD}"/>
            </c:ext>
          </c:extLst>
        </c:ser>
        <c:ser>
          <c:idx val="18"/>
          <c:order val="18"/>
          <c:tx>
            <c:strRef>
              <c:f>souhrn!$B$24</c:f>
              <c:strCache>
                <c:ptCount val="1"/>
                <c:pt idx="0">
                  <c:v>S</c:v>
                </c:pt>
              </c:strCache>
            </c:strRef>
          </c:tx>
          <c:spPr>
            <a:solidFill>
              <a:srgbClr val="FFCCFF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souhrn!$C$24:$J$24</c:f>
              <c:numCache>
                <c:formatCode>General</c:formatCode>
                <c:ptCount val="8"/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ECB3-4E3B-A6D9-1A1AC3110ACD}"/>
            </c:ext>
          </c:extLst>
        </c:ser>
        <c:ser>
          <c:idx val="19"/>
          <c:order val="19"/>
          <c:tx>
            <c:strRef>
              <c:f>souhrn!$B$25</c:f>
              <c:strCache>
                <c:ptCount val="1"/>
                <c:pt idx="0">
                  <c:v>T</c:v>
                </c:pt>
              </c:strCache>
            </c:strRef>
          </c:tx>
          <c:spPr>
            <a:solidFill>
              <a:srgbClr val="9DC3E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souhrn!$C$25:$J$25</c:f>
              <c:numCache>
                <c:formatCode>General</c:formatCode>
                <c:ptCount val="8"/>
                <c:pt idx="4">
                  <c:v>13</c:v>
                </c:pt>
                <c:pt idx="5">
                  <c:v>19</c:v>
                </c:pt>
                <c:pt idx="6">
                  <c:v>13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CB3-4E3B-A6D9-1A1AC3110ACD}"/>
            </c:ext>
          </c:extLst>
        </c:ser>
        <c:ser>
          <c:idx val="20"/>
          <c:order val="20"/>
          <c:tx>
            <c:strRef>
              <c:f>souhrn!$B$26</c:f>
              <c:strCache>
                <c:ptCount val="1"/>
                <c:pt idx="0">
                  <c:v>U</c:v>
                </c:pt>
              </c:strCache>
            </c:strRef>
          </c:tx>
          <c:spPr>
            <a:solidFill>
              <a:srgbClr val="84848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souhrn!$C$5:$J$5</c:f>
              <c:numCache>
                <c:formatCode>General</c:formatCode>
                <c:ptCount val="8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</c:numCache>
            </c:numRef>
          </c:cat>
          <c:val>
            <c:numRef>
              <c:f>souhrn!$C$26:$J$26</c:f>
              <c:numCache>
                <c:formatCode>General</c:formatCode>
                <c:ptCount val="8"/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CB3-4E3B-A6D9-1A1AC3110AC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93657808"/>
        <c:axId val="593653968"/>
        <c:axId val="0"/>
      </c:bar3DChart>
      <c:catAx>
        <c:axId val="59365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Roky</a:t>
                </a:r>
              </a:p>
            </c:rich>
          </c:tx>
          <c:layout>
            <c:manualLayout>
              <c:xMode val="edge"/>
              <c:yMode val="edge"/>
              <c:x val="2.011382851828054E-2"/>
              <c:y val="0.467113425337961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93653968"/>
        <c:crosses val="autoZero"/>
        <c:auto val="1"/>
        <c:lblAlgn val="ctr"/>
        <c:lblOffset val="100"/>
        <c:noMultiLvlLbl val="0"/>
      </c:catAx>
      <c:valAx>
        <c:axId val="593653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600"/>
                  <a:t>Počet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93657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6872131996728122E-2"/>
          <c:y val="0.89759203376114094"/>
          <c:w val="0.88651315019607246"/>
          <c:h val="9.16554529777400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719F0E-27C6-299A-96C3-A73D1412E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96055C7-0431-8A94-25A2-04A93B1E2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3140B01-A10C-68CB-2990-557B4D9B1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F5E458-4E20-35EC-0970-9581FD90B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264ABDC-218F-4159-409C-5E7CF5DC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165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242625-1035-29A3-2F41-9D141C89B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0777A5E-353A-B158-F7AB-A7C49DBD79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E90D581-09CA-853B-695D-0D1A8F3E0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03BD8B-CE6D-227C-802C-6C2B0093A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18E49C-2E5F-25FB-BA90-C0AB05D99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593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C785F4B-DB4E-8AC6-6420-EC33DA1FE3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7A40849-92F9-2482-DA62-DF1C4B8A93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481B09-A7C8-4322-2C1F-5F186D45B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A30264-7EF9-3D16-653A-775107099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36D475-B1D1-4895-4187-BDB743ADF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989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3CBADE-A7EE-EC23-C1EF-64F0A8A1F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47D30D-30B4-5628-5AEF-E445817CD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37A0BF-3888-9990-A775-43E92CCB2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17FE163-AEB6-961D-6CD8-726DC4636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8E8BBDE-F680-6639-A7B1-23FD63A3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9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E24962-D612-5DAC-5831-ACBC7F6CD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3C1FCF1-3A8E-B24C-B52E-BF1B3BE82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93EDF6-DE1F-06B8-991C-CF1C0AA57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4187A4-9847-4D52-FD09-5E615CD0C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399DB4-4FB6-F6FB-25FE-D25FF9BA1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8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A9330F-5A51-96F9-6737-F18BFEDD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DFE03C-E3DD-B33F-C6A8-F68788E91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A4C32B2-29FE-2D68-CCF5-391746A5A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C652DD8-A903-42E0-6A5E-A60C126D4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F9E8986-470D-0151-257C-A5C87BC78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638F5B9-495F-BACD-55D6-9AE4238C3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2276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2F2367-4644-7D8C-B346-F7171D47E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D8DD73-9914-0DC6-97B1-5D322493B5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F0AEC30-C990-34F1-110A-DD2F52F5F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C0AAC95-760A-31C7-A834-597EEE7A81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4C27E2F-A4F9-74EE-213C-B661FE36B0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7FA18CE-A42A-D509-9578-F191EAFD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62E52DE-BE37-74BD-645F-5B246962C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81F0708-9EE4-10E2-8C15-E1EA24FFC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547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09E035-6D0D-CAD0-247B-A183AA159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7C5BE32-AEF5-F1D5-A21E-0AECC9156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EE30E1A-B98B-BBC8-8CCF-C4F23FBF3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24E7487-9BF1-E37B-39E0-A6EF2AA4F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61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2D20E61-80E6-4187-0460-DD4D12130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3B082E9-BC2E-BA59-BF4C-9FE2C2A04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7D2A4D1-F85D-6433-6ED2-3A1653096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4629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0D4AF8-E05F-4510-7673-CC98F4E1D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8775B0-CEC6-2BBA-8E5F-BD6E0C5FD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3DEE361-F88B-456C-367A-8E1732067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A6A8729-F481-0E80-160C-E0C0C269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7C929EF-4540-947B-9616-E71C1A720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494BE22-44FB-56B7-DCF8-38F576C24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2246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116DAB-D083-A0FB-A1FF-A056C30AB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678FDAA-F2D0-95D2-C3E4-3F6663D5EE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CB044CF-939D-53E4-AC88-14B49F88D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C3E857A-A9A3-CA19-BB65-EFE9A6691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05D4216-A368-B9B2-5ED8-741355041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A5CB817-C5AB-A385-2D8D-2708F52CF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604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39F90D3-241E-C464-2DD8-89B09737F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20939C5-F2E0-918C-8213-EE41645E7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D333B6D-4060-6AE8-3EB2-6C1C6229FB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53A1D-4342-4ABB-AF2E-D3D43FD7AA73}" type="datetimeFigureOut">
              <a:rPr lang="cs-CZ" smtClean="0"/>
              <a:t>14.05.2026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62E726-D6D7-CB79-4DD7-9B4F40045B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38F99B0-2AB8-5CF8-12FE-4BA7092CCE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AF7FD-A058-4716-9EE4-0B166201E4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232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288688-6010-2196-3B62-45F26E842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00806" cy="5689509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spcBef>
                <a:spcPts val="2400"/>
              </a:spcBef>
            </a:pPr>
            <a:r>
              <a:rPr lang="cs-CZ" sz="5400" b="1" dirty="0">
                <a:solidFill>
                  <a:srgbClr val="C00000"/>
                </a:solidFill>
              </a:rPr>
              <a:t>Výroční zpráva o činnosti v oblasti poskytování informací za rok 2025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55447A6-E34F-F9CF-1250-5795DA24B0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07" y="318271"/>
            <a:ext cx="1066393" cy="106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961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46E06-349A-4932-09A6-CE002FC99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3511C218-7B17-55F7-FF22-C2DD430FD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5400" b="1" dirty="0">
                <a:solidFill>
                  <a:srgbClr val="C00000"/>
                </a:solidFill>
              </a:rPr>
              <a:t>2025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A121BC-B417-B614-EED2-7AC61DFBA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/>
              <a:t>Celkem podáno 18 žádostí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1119DF0-9A5B-AA94-D16B-765D4BDD8D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07" y="318271"/>
            <a:ext cx="1066393" cy="1066393"/>
          </a:xfrm>
          <a:prstGeom prst="rect">
            <a:avLst/>
          </a:prstGeom>
        </p:spPr>
      </p:pic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99C6432F-9881-0B12-C2A8-D3D6D02C3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598374"/>
              </p:ext>
            </p:extLst>
          </p:nvPr>
        </p:nvGraphicFramePr>
        <p:xfrm>
          <a:off x="2168435" y="2690949"/>
          <a:ext cx="7055939" cy="3357155"/>
        </p:xfrm>
        <a:graphic>
          <a:graphicData uri="http://schemas.openxmlformats.org/drawingml/2006/table">
            <a:tbl>
              <a:tblPr/>
              <a:tblGrid>
                <a:gridCol w="966981">
                  <a:extLst>
                    <a:ext uri="{9D8B030D-6E8A-4147-A177-3AD203B41FA5}">
                      <a16:colId xmlns:a16="http://schemas.microsoft.com/office/drawing/2014/main" val="2344284312"/>
                    </a:ext>
                  </a:extLst>
                </a:gridCol>
                <a:gridCol w="966981">
                  <a:extLst>
                    <a:ext uri="{9D8B030D-6E8A-4147-A177-3AD203B41FA5}">
                      <a16:colId xmlns:a16="http://schemas.microsoft.com/office/drawing/2014/main" val="2240189487"/>
                    </a:ext>
                  </a:extLst>
                </a:gridCol>
                <a:gridCol w="1254053">
                  <a:extLst>
                    <a:ext uri="{9D8B030D-6E8A-4147-A177-3AD203B41FA5}">
                      <a16:colId xmlns:a16="http://schemas.microsoft.com/office/drawing/2014/main" val="3432461589"/>
                    </a:ext>
                  </a:extLst>
                </a:gridCol>
                <a:gridCol w="966981">
                  <a:extLst>
                    <a:ext uri="{9D8B030D-6E8A-4147-A177-3AD203B41FA5}">
                      <a16:colId xmlns:a16="http://schemas.microsoft.com/office/drawing/2014/main" val="2962893116"/>
                    </a:ext>
                  </a:extLst>
                </a:gridCol>
                <a:gridCol w="966981">
                  <a:extLst>
                    <a:ext uri="{9D8B030D-6E8A-4147-A177-3AD203B41FA5}">
                      <a16:colId xmlns:a16="http://schemas.microsoft.com/office/drawing/2014/main" val="2674555289"/>
                    </a:ext>
                  </a:extLst>
                </a:gridCol>
                <a:gridCol w="966981">
                  <a:extLst>
                    <a:ext uri="{9D8B030D-6E8A-4147-A177-3AD203B41FA5}">
                      <a16:colId xmlns:a16="http://schemas.microsoft.com/office/drawing/2014/main" val="2945424060"/>
                    </a:ext>
                  </a:extLst>
                </a:gridCol>
                <a:gridCol w="966981">
                  <a:extLst>
                    <a:ext uri="{9D8B030D-6E8A-4147-A177-3AD203B41FA5}">
                      <a16:colId xmlns:a16="http://schemas.microsoft.com/office/drawing/2014/main" val="1512937597"/>
                    </a:ext>
                  </a:extLst>
                </a:gridCol>
              </a:tblGrid>
              <a:tr h="493009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osoba*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FO/PO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Obec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106+128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392706"/>
                  </a:ext>
                </a:extLst>
              </a:tr>
              <a:tr h="46953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mimo Bašť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5282919"/>
                  </a:ext>
                </a:extLst>
              </a:tr>
              <a:tr h="46953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mimo Bašť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9386315"/>
                  </a:ext>
                </a:extLst>
              </a:tr>
              <a:tr h="46953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mimo Bašť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597848"/>
                  </a:ext>
                </a:extLst>
              </a:tr>
              <a:tr h="46953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mimo Bašť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674156"/>
                  </a:ext>
                </a:extLst>
              </a:tr>
              <a:tr h="49300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Bašť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225614"/>
                  </a:ext>
                </a:extLst>
              </a:tr>
              <a:tr h="49300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8015004"/>
                  </a:ext>
                </a:extLst>
              </a:tr>
            </a:tbl>
          </a:graphicData>
        </a:graphic>
      </p:graphicFrame>
      <p:sp>
        <p:nvSpPr>
          <p:cNvPr id="7" name="TextovéPole 6">
            <a:extLst>
              <a:ext uri="{FF2B5EF4-FFF2-40B4-BE49-F238E27FC236}">
                <a16:creationId xmlns:a16="http://schemas.microsoft.com/office/drawing/2014/main" id="{122912CB-3060-653F-7AEB-D0956BF05DCE}"/>
              </a:ext>
            </a:extLst>
          </p:cNvPr>
          <p:cNvSpPr txBox="1"/>
          <p:nvPr/>
        </p:nvSpPr>
        <p:spPr>
          <a:xfrm>
            <a:off x="894376" y="5755716"/>
            <a:ext cx="7275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* Žadatelům bylo přiřazeno písmeno z abecedy bez háčků a čárek, neukazuje na počáteční písmeno jejich jména či příjmení.</a:t>
            </a:r>
          </a:p>
        </p:txBody>
      </p:sp>
    </p:spTree>
    <p:extLst>
      <p:ext uri="{BB962C8B-B14F-4D97-AF65-F5344CB8AC3E}">
        <p14:creationId xmlns:p14="http://schemas.microsoft.com/office/powerpoint/2010/main" val="1842833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C1ACD-8FDD-A4FB-FC68-C53497DD1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2710A3F0-F086-0544-377D-9E24B850E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8035" y="455998"/>
            <a:ext cx="1349829" cy="790938"/>
          </a:xfrm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B9253EB-A3F8-3770-6B9C-6B02621CF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vydání rozhodnutí o částečném odmítnutí obcí: 2</a:t>
            </a:r>
          </a:p>
          <a:p>
            <a:r>
              <a:rPr lang="cs-CZ" sz="3200" dirty="0"/>
              <a:t>odvolání proti rozhodnutí žadatelem: 1</a:t>
            </a:r>
          </a:p>
          <a:p>
            <a:r>
              <a:rPr lang="cs-CZ" sz="3200" dirty="0"/>
              <a:t>Soudem přezkoumáváno: 0</a:t>
            </a:r>
          </a:p>
          <a:p>
            <a:r>
              <a:rPr lang="cs-CZ" sz="3200" dirty="0"/>
              <a:t>Poskytnutí výhradní licence: 0</a:t>
            </a:r>
          </a:p>
          <a:p>
            <a:r>
              <a:rPr lang="cs-CZ" sz="3200" dirty="0"/>
              <a:t>Stížnost žadatele na rozsah poskytnutých informací : 4 </a:t>
            </a:r>
          </a:p>
          <a:p>
            <a:pPr marL="0" indent="0">
              <a:buNone/>
            </a:pPr>
            <a:r>
              <a:rPr lang="cs-CZ" sz="3200" dirty="0"/>
              <a:t>   z toho KÚ potvrdil postup OÚ ve 2 případech a ve 2 ne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4047714-ED36-82F1-A17F-615698BF9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07" y="318271"/>
            <a:ext cx="1066393" cy="106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124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C9B00-058A-1009-133B-73EC69496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C4D6DCDE-19D7-AB1C-6325-5A1DEFFBD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450" y="365125"/>
            <a:ext cx="9701349" cy="1352641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Porovnání od r. 2019 do začátku r. 2026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582775D-71B0-1406-3713-EED18C5450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07" y="318271"/>
            <a:ext cx="1066393" cy="1066393"/>
          </a:xfrm>
          <a:prstGeom prst="rect">
            <a:avLst/>
          </a:prstGeom>
        </p:spPr>
      </p:pic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8EAC92E8-20AF-54A1-5658-4DA19B1A5A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1000106"/>
              </p:ext>
            </p:extLst>
          </p:nvPr>
        </p:nvGraphicFramePr>
        <p:xfrm>
          <a:off x="607376" y="1548472"/>
          <a:ext cx="11059568" cy="5052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5252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30B0D-2B2D-EA2B-1113-D971A1048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264EE5AE-BF54-095D-254A-F7783F3A9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194" y="365126"/>
            <a:ext cx="9758606" cy="1296814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Porovnání všech žadatelů od r. 2019</a:t>
            </a:r>
            <a:br>
              <a:rPr lang="cs-CZ" dirty="0">
                <a:solidFill>
                  <a:srgbClr val="C00000"/>
                </a:solidFill>
              </a:rPr>
            </a:br>
            <a:r>
              <a:rPr lang="cs-CZ" dirty="0">
                <a:solidFill>
                  <a:srgbClr val="C00000"/>
                </a:solidFill>
              </a:rPr>
              <a:t>do začátku r. 2026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AA2188A-CD40-9B0E-F4C0-D07BE675DC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07" y="318271"/>
            <a:ext cx="1066393" cy="1066393"/>
          </a:xfrm>
          <a:prstGeom prst="rect">
            <a:avLst/>
          </a:prstGeom>
        </p:spPr>
      </p:pic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34B6E5F4-9170-4433-B61E-D0656C12FD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462050"/>
              </p:ext>
            </p:extLst>
          </p:nvPr>
        </p:nvGraphicFramePr>
        <p:xfrm>
          <a:off x="838199" y="1555146"/>
          <a:ext cx="10468323" cy="46721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:a16="http://schemas.microsoft.com/office/drawing/2014/main" id="{50408E4F-4F82-B71A-3F38-918D7C558587}"/>
              </a:ext>
            </a:extLst>
          </p:cNvPr>
          <p:cNvSpPr txBox="1"/>
          <p:nvPr/>
        </p:nvSpPr>
        <p:spPr>
          <a:xfrm>
            <a:off x="457607" y="6380777"/>
            <a:ext cx="1127608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dirty="0"/>
              <a:t>* Žadatelům bylo přiřazeno písmeno z abecedy bez háčků a čárek, neukazuje na počáteční písmeno jejich jména či příjmení.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500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2683B-EB11-010E-837C-AD6307FB5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1BAE5C00-D0FC-4550-EEE2-23B7556B0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264" y="365125"/>
            <a:ext cx="9698536" cy="1330186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Celkový počet hodin zpracování žádostí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256037-38E5-2C0A-8C65-1441C0AD0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Nelze přesně vyčíslit</a:t>
            </a:r>
          </a:p>
          <a:p>
            <a:r>
              <a:rPr lang="cs-CZ" dirty="0"/>
              <a:t>Obsáhlejší žádosti v řádech desítek hodin</a:t>
            </a:r>
          </a:p>
          <a:p>
            <a:r>
              <a:rPr lang="cs-CZ" dirty="0"/>
              <a:t>Poslední žádost z roku 2026 měla v přílohách přes 1000 stran!</a:t>
            </a:r>
          </a:p>
          <a:p>
            <a:r>
              <a:rPr lang="cs-CZ" dirty="0"/>
              <a:t>Byla podána stížnost žadatele na rozsah poskytnutých informací</a:t>
            </a:r>
          </a:p>
          <a:p>
            <a:r>
              <a:rPr lang="cs-CZ" dirty="0"/>
              <a:t>Celkový počet hodin strávených nad touto žádostí podle zákona 106 spojenou se zákonem 128 a následnou opravou byla skoro 100 hodin!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CDCCEE2-613D-8BA9-8536-1799BFF13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07" y="318271"/>
            <a:ext cx="1066393" cy="106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3897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CC0000"/>
      </a:accent2>
      <a:accent3>
        <a:srgbClr val="F2D50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253</Words>
  <Application>Microsoft Office PowerPoint</Application>
  <PresentationFormat>Širokoúhlá obrazovka</PresentationFormat>
  <Paragraphs>71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Výroční zpráva o činnosti v oblasti poskytování informací za rok 2025</vt:lpstr>
      <vt:lpstr>2025</vt:lpstr>
      <vt:lpstr>a</vt:lpstr>
      <vt:lpstr>Porovnání od r. 2019 do začátku r. 2026</vt:lpstr>
      <vt:lpstr>Porovnání všech žadatelů od r. 2019 do začátku r. 2026</vt:lpstr>
      <vt:lpstr>Celkový počet hodin zpracování žádostí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Hlavinková Lenka</dc:creator>
  <cp:lastModifiedBy>Hlavinková Lenka</cp:lastModifiedBy>
  <cp:revision>3</cp:revision>
  <cp:lastPrinted>2026-05-14T14:51:42Z</cp:lastPrinted>
  <dcterms:created xsi:type="dcterms:W3CDTF">2026-05-14T13:08:15Z</dcterms:created>
  <dcterms:modified xsi:type="dcterms:W3CDTF">2026-05-14T14:57:51Z</dcterms:modified>
</cp:coreProperties>
</file>